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1" r:id="rId6"/>
    <p:sldId id="262" r:id="rId7"/>
    <p:sldId id="264"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F2B"/>
    <a:srgbClr val="344529"/>
    <a:srgbClr val="2B3922"/>
    <a:srgbClr val="2E3722"/>
    <a:srgbClr val="FCF7F1"/>
    <a:srgbClr val="B8D233"/>
    <a:srgbClr val="5CC6D6"/>
    <a:srgbClr val="F8D22F"/>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image" Target="../media/image3.jpeg"/><Relationship Id="rId5" Type="http://schemas.openxmlformats.org/officeDocument/2006/relationships/image" Target="../media/image7.sv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8.png"/><Relationship Id="rId1" Type="http://schemas.openxmlformats.org/officeDocument/2006/relationships/image" Target="../media/image3.jpeg"/><Relationship Id="rId5" Type="http://schemas.openxmlformats.org/officeDocument/2006/relationships/image" Target="../media/image7.sv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dirty="0"/>
            <a:t>Writing for magazines</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Editing magazines</a:t>
          </a: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Magazine management </a:t>
          </a:r>
        </a:p>
      </dgm:t>
    </dgm:pt>
    <dgm:pt modelId="{8500F72A-2C6D-4FDF-9C1D-CA691380EB0B}" type="sibTrans" cxnId="{C4CCE57E-E871-46D6-BAD5-880252C95D22}">
      <dgm:prSet/>
      <dgm:spPr/>
      <dgm:t>
        <a:bodyPr/>
        <a:lstStyle/>
        <a:p>
          <a:endParaRPr lang="en-US"/>
        </a:p>
      </dgm:t>
    </dgm:pt>
    <dgm:pt modelId="{A7920A2F-3244-4159-AF04-6A1D38B7B317}" type="par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rotWithShape="1">
          <a:blip xmlns:r="http://schemas.openxmlformats.org/officeDocument/2006/relationships" r:embed="rId1"/>
          <a:srcRect/>
          <a:stretch>
            <a:fillRect l="-39000" r="-39000"/>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rotWithShape="1">
          <a:blip xmlns:r="http://schemas.openxmlformats.org/officeDocument/2006/relationships" r:embed="rId1"/>
          <a:srcRect/>
          <a:stretch>
            <a:fillRect l="-39000" r="-39000"/>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Writing for magazines</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Editing magazines</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Magazine management </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8/10/2020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8/10/2020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4400" dirty="0">
                <a:solidFill>
                  <a:schemeClr val="tx1"/>
                </a:solidFill>
              </a:rPr>
              <a:t>Magazine Journalism</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fontScale="77500" lnSpcReduction="20000"/>
          </a:bodyPr>
          <a:lstStyle/>
          <a:p>
            <a:pPr>
              <a:spcAft>
                <a:spcPts val="600"/>
              </a:spcAft>
            </a:pPr>
            <a:r>
              <a:rPr lang="en-US" dirty="0">
                <a:solidFill>
                  <a:schemeClr val="tx1"/>
                </a:solidFill>
              </a:rPr>
              <a:t>Ganesh Kumar Ranjan</a:t>
            </a:r>
          </a:p>
          <a:p>
            <a:pPr>
              <a:spcAft>
                <a:spcPts val="600"/>
              </a:spcAft>
            </a:pPr>
            <a:r>
              <a:rPr lang="en-US" dirty="0">
                <a:solidFill>
                  <a:schemeClr val="tx1"/>
                </a:solidFill>
              </a:rPr>
              <a:t>Faculty, MJMC, MMHAPU, Patna</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Paper -303 Magazine Journalism   </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717045850"/>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26EFC91B-7AF2-489D-BF05-EB530B82DD27}"/>
              </a:ext>
            </a:extLst>
          </p:cNvPr>
          <p:cNvSpPr/>
          <p:nvPr/>
        </p:nvSpPr>
        <p:spPr>
          <a:xfrm>
            <a:off x="1224319" y="849945"/>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3" name="Rectangle 2" descr="Bar graph with downward trend">
            <a:extLst>
              <a:ext uri="{FF2B5EF4-FFF2-40B4-BE49-F238E27FC236}">
                <a16:creationId xmlns:a16="http://schemas.microsoft.com/office/drawing/2014/main" id="{BEBC25B2-E2B5-4B06-82E7-694F591F8F40}"/>
              </a:ext>
            </a:extLst>
          </p:cNvPr>
          <p:cNvSpPr/>
          <p:nvPr/>
        </p:nvSpPr>
        <p:spPr>
          <a:xfrm>
            <a:off x="1611881" y="1237507"/>
            <a:ext cx="1043437" cy="1043437"/>
          </a:xfrm>
          <a:prstGeom prst="rect">
            <a:avLst/>
          </a:prstGeom>
          <a:blipFill rotWithShape="1">
            <a:blip r:embed="rId2"/>
            <a:srcRect/>
            <a:stretch>
              <a:fillRect l="-39000" r="-39000"/>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4" name="Group 3">
            <a:extLst>
              <a:ext uri="{FF2B5EF4-FFF2-40B4-BE49-F238E27FC236}">
                <a16:creationId xmlns:a16="http://schemas.microsoft.com/office/drawing/2014/main" id="{C2703C7B-B8CD-456F-9405-D10B0092E548}"/>
              </a:ext>
            </a:extLst>
          </p:cNvPr>
          <p:cNvGrpSpPr/>
          <p:nvPr/>
        </p:nvGrpSpPr>
        <p:grpSpPr>
          <a:xfrm>
            <a:off x="4207810" y="1237507"/>
            <a:ext cx="2981250" cy="720000"/>
            <a:chOff x="35606" y="2695306"/>
            <a:chExt cx="2981250" cy="720000"/>
          </a:xfrm>
        </p:grpSpPr>
        <p:sp>
          <p:nvSpPr>
            <p:cNvPr id="5" name="Rectangle 4">
              <a:extLst>
                <a:ext uri="{FF2B5EF4-FFF2-40B4-BE49-F238E27FC236}">
                  <a16:creationId xmlns:a16="http://schemas.microsoft.com/office/drawing/2014/main" id="{4ACB2AE0-1A57-4732-8A25-067D5C30FE5B}"/>
                </a:ext>
              </a:extLst>
            </p:cNvPr>
            <p:cNvSpPr/>
            <p:nvPr/>
          </p:nvSpPr>
          <p:spPr>
            <a:xfrm>
              <a:off x="35606" y="2695306"/>
              <a:ext cx="2981250" cy="720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TextBox 5">
              <a:extLst>
                <a:ext uri="{FF2B5EF4-FFF2-40B4-BE49-F238E27FC236}">
                  <a16:creationId xmlns:a16="http://schemas.microsoft.com/office/drawing/2014/main" id="{4F57DFEA-5BB2-4F12-849E-95DA3DFAA677}"/>
                </a:ext>
              </a:extLst>
            </p:cNvPr>
            <p:cNvSpPr txBox="1"/>
            <p:nvPr/>
          </p:nvSpPr>
          <p:spPr>
            <a:xfrm>
              <a:off x="35606" y="2695306"/>
              <a:ext cx="2981250" cy="720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Writing for magazines</a:t>
              </a:r>
            </a:p>
          </p:txBody>
        </p:sp>
      </p:grpSp>
      <p:sp>
        <p:nvSpPr>
          <p:cNvPr id="7" name="TextBox 6">
            <a:extLst>
              <a:ext uri="{FF2B5EF4-FFF2-40B4-BE49-F238E27FC236}">
                <a16:creationId xmlns:a16="http://schemas.microsoft.com/office/drawing/2014/main" id="{4BE1FDDE-B7ED-4A30-B070-950AF7C3FEAC}"/>
              </a:ext>
            </a:extLst>
          </p:cNvPr>
          <p:cNvSpPr txBox="1"/>
          <p:nvPr/>
        </p:nvSpPr>
        <p:spPr>
          <a:xfrm>
            <a:off x="1611880" y="3056069"/>
            <a:ext cx="8565789" cy="1938992"/>
          </a:xfrm>
          <a:prstGeom prst="rect">
            <a:avLst/>
          </a:prstGeom>
          <a:noFill/>
        </p:spPr>
        <p:txBody>
          <a:bodyPr wrap="square" rtlCol="0">
            <a:spAutoFit/>
          </a:bodyPr>
          <a:lstStyle/>
          <a:p>
            <a:pPr marL="285750" indent="-285750">
              <a:buBlip>
                <a:blip r:embed="rId2"/>
              </a:buBlip>
            </a:pPr>
            <a:r>
              <a:rPr lang="en-US" sz="2400" dirty="0">
                <a:latin typeface="Courier New" panose="02070309020205020404" pitchFamily="49" charset="0"/>
                <a:cs typeface="Courier New" panose="02070309020205020404" pitchFamily="49" charset="0"/>
              </a:rPr>
              <a:t>MAGAZINE STORY DIFFERENT FROM NEWS STORY</a:t>
            </a:r>
          </a:p>
          <a:p>
            <a:pPr marL="285750" indent="-285750">
              <a:buBlip>
                <a:blip r:embed="rId2"/>
              </a:buBlip>
            </a:pPr>
            <a:r>
              <a:rPr lang="en-US" sz="2400" dirty="0">
                <a:latin typeface="Courier New" panose="02070309020205020404" pitchFamily="49" charset="0"/>
                <a:cs typeface="Courier New" panose="02070309020205020404" pitchFamily="49" charset="0"/>
              </a:rPr>
              <a:t>SPECIALIZED AREAS</a:t>
            </a:r>
          </a:p>
          <a:p>
            <a:pPr marL="285750" indent="-285750">
              <a:buBlip>
                <a:blip r:embed="rId2"/>
              </a:buBlip>
            </a:pPr>
            <a:r>
              <a:rPr lang="en-US" sz="2400" dirty="0">
                <a:latin typeface="Courier New" panose="02070309020205020404" pitchFamily="49" charset="0"/>
                <a:cs typeface="Courier New" panose="02070309020205020404" pitchFamily="49" charset="0"/>
              </a:rPr>
              <a:t>CREATIVE WRITINGS </a:t>
            </a:r>
          </a:p>
          <a:p>
            <a:pPr marL="285750" indent="-285750">
              <a:buBlip>
                <a:blip r:embed="rId2"/>
              </a:buBlip>
            </a:pPr>
            <a:r>
              <a:rPr lang="en-US" sz="2400" dirty="0">
                <a:latin typeface="Courier New" panose="02070309020205020404" pitchFamily="49" charset="0"/>
                <a:cs typeface="Courier New" panose="02070309020205020404" pitchFamily="49" charset="0"/>
              </a:rPr>
              <a:t>FEATURES</a:t>
            </a:r>
          </a:p>
          <a:p>
            <a:pPr marL="285750" indent="-285750">
              <a:buBlip>
                <a:blip r:embed="rId2"/>
              </a:buBlip>
            </a:pPr>
            <a:r>
              <a:rPr lang="en-US" sz="2400" dirty="0">
                <a:latin typeface="Courier New" panose="02070309020205020404" pitchFamily="49" charset="0"/>
                <a:cs typeface="Courier New" panose="02070309020205020404" pitchFamily="49" charset="0"/>
              </a:rPr>
              <a:t>LEADS</a:t>
            </a:r>
          </a:p>
        </p:txBody>
      </p:sp>
    </p:spTree>
    <p:extLst>
      <p:ext uri="{BB962C8B-B14F-4D97-AF65-F5344CB8AC3E}">
        <p14:creationId xmlns:p14="http://schemas.microsoft.com/office/powerpoint/2010/main" val="25235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26EFC91B-7AF2-489D-BF05-EB530B82DD27}"/>
              </a:ext>
            </a:extLst>
          </p:cNvPr>
          <p:cNvSpPr/>
          <p:nvPr/>
        </p:nvSpPr>
        <p:spPr>
          <a:xfrm>
            <a:off x="1224319" y="849945"/>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3" name="Rectangle 2" descr="Bar graph with downward trend">
            <a:extLst>
              <a:ext uri="{FF2B5EF4-FFF2-40B4-BE49-F238E27FC236}">
                <a16:creationId xmlns:a16="http://schemas.microsoft.com/office/drawing/2014/main" id="{BEBC25B2-E2B5-4B06-82E7-694F591F8F40}"/>
              </a:ext>
            </a:extLst>
          </p:cNvPr>
          <p:cNvSpPr/>
          <p:nvPr/>
        </p:nvSpPr>
        <p:spPr>
          <a:xfrm>
            <a:off x="1611881" y="1237507"/>
            <a:ext cx="1043437" cy="1043437"/>
          </a:xfrm>
          <a:prstGeom prst="rect">
            <a:avLst/>
          </a:prstGeom>
          <a:blipFill rotWithShape="1">
            <a:blip r:embed="rId2"/>
            <a:srcRect/>
            <a:stretch>
              <a:fillRect l="-39000" r="-39000"/>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4" name="Group 3">
            <a:extLst>
              <a:ext uri="{FF2B5EF4-FFF2-40B4-BE49-F238E27FC236}">
                <a16:creationId xmlns:a16="http://schemas.microsoft.com/office/drawing/2014/main" id="{C2703C7B-B8CD-456F-9405-D10B0092E548}"/>
              </a:ext>
            </a:extLst>
          </p:cNvPr>
          <p:cNvGrpSpPr/>
          <p:nvPr/>
        </p:nvGrpSpPr>
        <p:grpSpPr>
          <a:xfrm>
            <a:off x="4207810" y="1237507"/>
            <a:ext cx="2981250" cy="720000"/>
            <a:chOff x="35606" y="2695306"/>
            <a:chExt cx="2981250" cy="720000"/>
          </a:xfrm>
        </p:grpSpPr>
        <p:sp>
          <p:nvSpPr>
            <p:cNvPr id="5" name="Rectangle 4">
              <a:extLst>
                <a:ext uri="{FF2B5EF4-FFF2-40B4-BE49-F238E27FC236}">
                  <a16:creationId xmlns:a16="http://schemas.microsoft.com/office/drawing/2014/main" id="{4ACB2AE0-1A57-4732-8A25-067D5C30FE5B}"/>
                </a:ext>
              </a:extLst>
            </p:cNvPr>
            <p:cNvSpPr/>
            <p:nvPr/>
          </p:nvSpPr>
          <p:spPr>
            <a:xfrm>
              <a:off x="35606" y="2695306"/>
              <a:ext cx="2981250" cy="720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TextBox 5">
              <a:extLst>
                <a:ext uri="{FF2B5EF4-FFF2-40B4-BE49-F238E27FC236}">
                  <a16:creationId xmlns:a16="http://schemas.microsoft.com/office/drawing/2014/main" id="{4F57DFEA-5BB2-4F12-849E-95DA3DFAA677}"/>
                </a:ext>
              </a:extLst>
            </p:cNvPr>
            <p:cNvSpPr txBox="1"/>
            <p:nvPr/>
          </p:nvSpPr>
          <p:spPr>
            <a:xfrm>
              <a:off x="35606" y="2695306"/>
              <a:ext cx="2981250" cy="720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Writing for magazines</a:t>
              </a:r>
            </a:p>
          </p:txBody>
        </p:sp>
      </p:grpSp>
      <p:sp>
        <p:nvSpPr>
          <p:cNvPr id="8" name="Rectangle: Rounded Corners 7">
            <a:extLst>
              <a:ext uri="{FF2B5EF4-FFF2-40B4-BE49-F238E27FC236}">
                <a16:creationId xmlns:a16="http://schemas.microsoft.com/office/drawing/2014/main" id="{A7ED7493-76CA-4E49-A467-559DB36A6AC2}"/>
              </a:ext>
            </a:extLst>
          </p:cNvPr>
          <p:cNvSpPr/>
          <p:nvPr/>
        </p:nvSpPr>
        <p:spPr>
          <a:xfrm>
            <a:off x="3538330" y="2173357"/>
            <a:ext cx="4041913" cy="495150"/>
          </a:xfrm>
          <a:prstGeom prst="roundRect">
            <a:avLst/>
          </a:prstGeom>
          <a:solidFill>
            <a:srgbClr val="F03F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SIGNIFICANT LEARNING OUTCOME </a:t>
            </a:r>
          </a:p>
        </p:txBody>
      </p:sp>
      <p:sp>
        <p:nvSpPr>
          <p:cNvPr id="9" name="TextBox 8">
            <a:extLst>
              <a:ext uri="{FF2B5EF4-FFF2-40B4-BE49-F238E27FC236}">
                <a16:creationId xmlns:a16="http://schemas.microsoft.com/office/drawing/2014/main" id="{B43CEFCC-3B78-4A56-B001-12BD27F3458A}"/>
              </a:ext>
            </a:extLst>
          </p:cNvPr>
          <p:cNvSpPr txBox="1"/>
          <p:nvPr/>
        </p:nvSpPr>
        <p:spPr>
          <a:xfrm>
            <a:off x="1726965" y="3142236"/>
            <a:ext cx="9135633" cy="1938992"/>
          </a:xfrm>
          <a:prstGeom prst="rect">
            <a:avLst/>
          </a:prstGeom>
          <a:noFill/>
        </p:spPr>
        <p:txBody>
          <a:bodyPr wrap="square" rtlCol="0">
            <a:spAutoFit/>
          </a:bodyPr>
          <a:lstStyle/>
          <a:p>
            <a:pPr marL="285750" indent="-285750">
              <a:buBlip>
                <a:blip r:embed="rId2"/>
              </a:buBlip>
            </a:pPr>
            <a:r>
              <a:rPr lang="en-US" sz="2000" dirty="0">
                <a:latin typeface="Courier New" panose="02070309020205020404" pitchFamily="49" charset="0"/>
                <a:cs typeface="Courier New" panose="02070309020205020404" pitchFamily="49" charset="0"/>
              </a:rPr>
              <a:t>c</a:t>
            </a:r>
            <a:r>
              <a:rPr lang="en-US" sz="2000" i="0" u="none" strike="noStrike" baseline="0" dirty="0">
                <a:latin typeface="Courier New" panose="02070309020205020404" pitchFamily="49" charset="0"/>
                <a:cs typeface="Courier New" panose="02070309020205020404" pitchFamily="49" charset="0"/>
              </a:rPr>
              <a:t>ompare the difference between a newspaper and a magazine</a:t>
            </a:r>
          </a:p>
          <a:p>
            <a:endParaRPr lang="en-US" sz="2000" i="0" u="none" strike="noStrike" baseline="0" dirty="0">
              <a:latin typeface="Courier New" panose="02070309020205020404" pitchFamily="49" charset="0"/>
              <a:cs typeface="Courier New" panose="02070309020205020404" pitchFamily="49" charset="0"/>
            </a:endParaRPr>
          </a:p>
          <a:p>
            <a:pPr marL="285750" indent="-285750">
              <a:buBlip>
                <a:blip r:embed="rId2"/>
              </a:buBlip>
            </a:pPr>
            <a:r>
              <a:rPr lang="en-US" sz="2000" i="0" u="none" strike="noStrike" baseline="0" dirty="0">
                <a:latin typeface="Courier New" panose="02070309020205020404" pitchFamily="49" charset="0"/>
                <a:cs typeface="Courier New" panose="02070309020205020404" pitchFamily="49" charset="0"/>
              </a:rPr>
              <a:t>write a magazine article</a:t>
            </a:r>
          </a:p>
          <a:p>
            <a:endParaRPr lang="en-US" sz="2000" dirty="0">
              <a:latin typeface="Courier New" panose="02070309020205020404" pitchFamily="49" charset="0"/>
              <a:cs typeface="Courier New" panose="02070309020205020404" pitchFamily="49" charset="0"/>
            </a:endParaRPr>
          </a:p>
          <a:p>
            <a:pPr marL="285750" indent="-285750">
              <a:buBlip>
                <a:blip r:embed="rId2"/>
              </a:buBlip>
            </a:pPr>
            <a:r>
              <a:rPr lang="en-US" sz="2000" i="0" u="none" strike="noStrike" baseline="0" dirty="0">
                <a:latin typeface="Courier New" panose="02070309020205020404" pitchFamily="49" charset="0"/>
                <a:cs typeface="Courier New" panose="02070309020205020404" pitchFamily="49" charset="0"/>
              </a:rPr>
              <a:t>discuss various magazine writing styles</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76827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CEBA31-33A1-4F73-B812-72FE7D9BF2AE}"/>
              </a:ext>
            </a:extLst>
          </p:cNvPr>
          <p:cNvSpPr txBox="1"/>
          <p:nvPr/>
        </p:nvSpPr>
        <p:spPr>
          <a:xfrm>
            <a:off x="1654629" y="783771"/>
            <a:ext cx="5475041" cy="646331"/>
          </a:xfrm>
          <a:prstGeom prst="rect">
            <a:avLst/>
          </a:prstGeom>
          <a:solidFill>
            <a:srgbClr val="F03F2B"/>
          </a:solidFill>
        </p:spPr>
        <p:txBody>
          <a:bodyPr wrap="square" rtlCol="0">
            <a:spAutoFit/>
          </a:bodyPr>
          <a:lstStyle/>
          <a:p>
            <a:r>
              <a:rPr lang="en-US" dirty="0"/>
              <a:t>MAGAZINE STORY DIFFERENT FROM NEWS STORY</a:t>
            </a:r>
          </a:p>
          <a:p>
            <a:endParaRPr lang="en-US" dirty="0"/>
          </a:p>
        </p:txBody>
      </p:sp>
      <p:sp>
        <p:nvSpPr>
          <p:cNvPr id="5" name="TextBox 4">
            <a:extLst>
              <a:ext uri="{FF2B5EF4-FFF2-40B4-BE49-F238E27FC236}">
                <a16:creationId xmlns:a16="http://schemas.microsoft.com/office/drawing/2014/main" id="{8C56D996-CFF2-4894-8A87-BC6646833B43}"/>
              </a:ext>
            </a:extLst>
          </p:cNvPr>
          <p:cNvSpPr txBox="1"/>
          <p:nvPr/>
        </p:nvSpPr>
        <p:spPr>
          <a:xfrm>
            <a:off x="1502228" y="1937657"/>
            <a:ext cx="9497075" cy="3139321"/>
          </a:xfrm>
          <a:prstGeom prst="rect">
            <a:avLst/>
          </a:prstGeom>
          <a:noFill/>
        </p:spPr>
        <p:txBody>
          <a:bodyPr wrap="square" rtlCol="0">
            <a:spAutoFit/>
          </a:bodyPr>
          <a:lstStyle/>
          <a:p>
            <a:pPr marL="285750" indent="-285750">
              <a:buBlip>
                <a:blip r:embed="rId2"/>
              </a:buBlip>
            </a:pPr>
            <a:r>
              <a:rPr lang="en-US" dirty="0">
                <a:latin typeface="Courier New" panose="02070309020205020404" pitchFamily="49" charset="0"/>
                <a:cs typeface="Courier New" panose="02070309020205020404" pitchFamily="49" charset="0"/>
              </a:rPr>
              <a:t>A daily/paper which brings you news and perspectives each 24 hours stays new just for a brief timeframe.</a:t>
            </a:r>
          </a:p>
          <a:p>
            <a:pPr marL="285750" indent="-285750">
              <a:buBlip>
                <a:blip r:embed="rId2"/>
              </a:buBlip>
            </a:pPr>
            <a:endParaRPr lang="en-US" dirty="0">
              <a:latin typeface="Courier New" panose="02070309020205020404" pitchFamily="49" charset="0"/>
              <a:cs typeface="Courier New" panose="02070309020205020404" pitchFamily="49" charset="0"/>
            </a:endParaRPr>
          </a:p>
          <a:p>
            <a:pPr marL="285750" indent="-285750">
              <a:buBlip>
                <a:blip r:embed="rId2"/>
              </a:buBlip>
            </a:pPr>
            <a:r>
              <a:rPr lang="en-US" dirty="0">
                <a:latin typeface="Courier New" panose="02070309020205020404" pitchFamily="49" charset="0"/>
                <a:cs typeface="Courier New" panose="02070309020205020404" pitchFamily="49" charset="0"/>
              </a:rPr>
              <a:t>Your perusing hunger gradually evaporates after the primary read and you may not contact it again for a genuine investigative perusing/ analytical reading since we have the radio, TV, web, social arrange and so forth with us for the duration of the day.</a:t>
            </a:r>
          </a:p>
          <a:p>
            <a:pPr marL="285750" indent="-285750">
              <a:buBlip>
                <a:blip r:embed="rId2"/>
              </a:buBlip>
            </a:pPr>
            <a:endParaRPr lang="en-US" dirty="0">
              <a:latin typeface="Courier New" panose="02070309020205020404" pitchFamily="49" charset="0"/>
              <a:cs typeface="Courier New" panose="02070309020205020404" pitchFamily="49" charset="0"/>
            </a:endParaRPr>
          </a:p>
          <a:p>
            <a:pPr marL="285750" indent="-285750">
              <a:buBlip>
                <a:blip r:embed="rId2"/>
              </a:buBlip>
            </a:pPr>
            <a:r>
              <a:rPr lang="en-US" dirty="0">
                <a:latin typeface="Courier New" panose="02070309020205020404" pitchFamily="49" charset="0"/>
                <a:cs typeface="Courier New" panose="02070309020205020404" pitchFamily="49" charset="0"/>
              </a:rPr>
              <a:t>They continually illuminate us the happenings of the day with text, pictures and sound regardless of where we are or what we are doing. </a:t>
            </a:r>
          </a:p>
        </p:txBody>
      </p:sp>
    </p:spTree>
    <p:extLst>
      <p:ext uri="{BB962C8B-B14F-4D97-AF65-F5344CB8AC3E}">
        <p14:creationId xmlns:p14="http://schemas.microsoft.com/office/powerpoint/2010/main" val="155870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6DCF3D-4A97-4A02-A8E8-36DF0FF0800B}"/>
              </a:ext>
            </a:extLst>
          </p:cNvPr>
          <p:cNvSpPr txBox="1"/>
          <p:nvPr/>
        </p:nvSpPr>
        <p:spPr>
          <a:xfrm>
            <a:off x="805542" y="740229"/>
            <a:ext cx="10929257" cy="5078313"/>
          </a:xfrm>
          <a:prstGeom prst="rect">
            <a:avLst/>
          </a:prstGeom>
          <a:noFill/>
        </p:spPr>
        <p:txBody>
          <a:bodyPr wrap="square" rtlCol="0">
            <a:spAutoFit/>
          </a:bodyPr>
          <a:lstStyle/>
          <a:p>
            <a:pPr marL="285750" indent="-285750">
              <a:buBlip>
                <a:blip r:embed="rId2"/>
              </a:buBlip>
            </a:pPr>
            <a:r>
              <a:rPr lang="en-US" dirty="0">
                <a:latin typeface="Courier New" panose="02070309020205020404" pitchFamily="49" charset="0"/>
                <a:cs typeface="Courier New" panose="02070309020205020404" pitchFamily="49" charset="0"/>
              </a:rPr>
              <a:t>In contrast to papers, a magazine never reports every day news.  In any case, we flip through its pages consistently and re-read  the contents till the following issue of the magazine contacts us. </a:t>
            </a:r>
          </a:p>
          <a:p>
            <a:pPr marL="285750" indent="-285750">
              <a:buBlip>
                <a:blip r:embed="rId2"/>
              </a:buBlip>
            </a:pPr>
            <a:endParaRPr lang="en-US" dirty="0">
              <a:latin typeface="Courier New" panose="02070309020205020404" pitchFamily="49" charset="0"/>
              <a:cs typeface="Courier New" panose="02070309020205020404" pitchFamily="49" charset="0"/>
            </a:endParaRPr>
          </a:p>
          <a:p>
            <a:pPr marL="285750" indent="-285750">
              <a:buBlip>
                <a:blip r:embed="rId2"/>
              </a:buBlip>
            </a:pPr>
            <a:r>
              <a:rPr lang="en-US" dirty="0">
                <a:latin typeface="Courier New" panose="02070309020205020404" pitchFamily="49" charset="0"/>
                <a:cs typeface="Courier New" panose="02070309020205020404" pitchFamily="49" charset="0"/>
              </a:rPr>
              <a:t>Some of the time we allude the select content ordinarily for  a while as it reports data which is significant and pertinent over some undefined time frame. Magazines manage socio-social and policy centered issues more  profoundly than every day papers. They have an exceptional vibe and  crucial display even a general extraordinary tone. </a:t>
            </a:r>
          </a:p>
          <a:p>
            <a:pPr marL="285750" indent="-285750">
              <a:buBlip>
                <a:blip r:embed="rId2"/>
              </a:buBlip>
            </a:pPr>
            <a:endParaRPr lang="en-US" dirty="0">
              <a:latin typeface="Courier New" panose="02070309020205020404" pitchFamily="49" charset="0"/>
              <a:cs typeface="Courier New" panose="02070309020205020404" pitchFamily="49" charset="0"/>
            </a:endParaRPr>
          </a:p>
          <a:p>
            <a:pPr marL="285750" indent="-285750">
              <a:buBlip>
                <a:blip r:embed="rId2"/>
              </a:buBlip>
            </a:pPr>
            <a:r>
              <a:rPr lang="en-US" dirty="0">
                <a:latin typeface="Courier New" panose="02070309020205020404" pitchFamily="49" charset="0"/>
                <a:cs typeface="Courier New" panose="02070309020205020404" pitchFamily="49" charset="0"/>
              </a:rPr>
              <a:t>The magazines are commonly perused all the more mindfully during relaxation  time. Its language and style of introduction is very unique  from papers. The assortment and lavishness of the contents,  its social concentration and visionary viewpoints are more esteemed  by the per users.</a:t>
            </a:r>
          </a:p>
          <a:p>
            <a:endParaRPr lang="en-US" dirty="0">
              <a:latin typeface="Courier New" panose="02070309020205020404" pitchFamily="49" charset="0"/>
              <a:cs typeface="Courier New" panose="02070309020205020404" pitchFamily="49" charset="0"/>
            </a:endParaRPr>
          </a:p>
          <a:p>
            <a:pPr marL="285750" indent="-285750">
              <a:buBlip>
                <a:blip r:embed="rId2"/>
              </a:buBlip>
            </a:pPr>
            <a:r>
              <a:rPr lang="en-US" dirty="0">
                <a:latin typeface="Courier New" panose="02070309020205020404" pitchFamily="49" charset="0"/>
                <a:cs typeface="Courier New" panose="02070309020205020404" pitchFamily="49" charset="0"/>
              </a:rPr>
              <a:t>The achievement of a magazine depends on  smart perception, creative mind and consistency in  articulating the perspectives on all issues of open life.</a:t>
            </a:r>
          </a:p>
        </p:txBody>
      </p:sp>
    </p:spTree>
    <p:extLst>
      <p:ext uri="{BB962C8B-B14F-4D97-AF65-F5344CB8AC3E}">
        <p14:creationId xmlns:p14="http://schemas.microsoft.com/office/powerpoint/2010/main" val="137413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80649F-84EC-426B-8374-E305B0802FA0}"/>
              </a:ext>
            </a:extLst>
          </p:cNvPr>
          <p:cNvSpPr txBox="1"/>
          <p:nvPr/>
        </p:nvSpPr>
        <p:spPr>
          <a:xfrm>
            <a:off x="848139" y="887895"/>
            <a:ext cx="10298012" cy="1200329"/>
          </a:xfrm>
          <a:prstGeom prst="rect">
            <a:avLst/>
          </a:prstGeom>
          <a:noFill/>
        </p:spPr>
        <p:txBody>
          <a:bodyPr wrap="none" rtlCol="0">
            <a:spAutoFit/>
          </a:bodyPr>
          <a:lstStyle/>
          <a:p>
            <a:r>
              <a:rPr lang="en-US" dirty="0"/>
              <a:t>SUGGESTED READINGS</a:t>
            </a:r>
          </a:p>
          <a:p>
            <a:pPr marL="342900" indent="-342900">
              <a:buAutoNum type="arabicPeriod"/>
            </a:pPr>
            <a:r>
              <a:rPr lang="en-US" dirty="0"/>
              <a:t>Kumar </a:t>
            </a:r>
            <a:r>
              <a:rPr lang="en-US" dirty="0" err="1"/>
              <a:t>Keval</a:t>
            </a:r>
            <a:r>
              <a:rPr lang="en-US" dirty="0"/>
              <a:t> j.: Mass </a:t>
            </a:r>
            <a:r>
              <a:rPr lang="en-US" dirty="0" err="1"/>
              <a:t>Communicatio</a:t>
            </a:r>
            <a:r>
              <a:rPr lang="en-US" dirty="0"/>
              <a:t> I </a:t>
            </a:r>
            <a:r>
              <a:rPr lang="en-US" dirty="0" err="1"/>
              <a:t>india</a:t>
            </a:r>
            <a:endParaRPr lang="en-US" dirty="0"/>
          </a:p>
          <a:p>
            <a:pPr marL="342900" indent="-342900">
              <a:buAutoNum type="arabicPeriod"/>
            </a:pPr>
            <a:r>
              <a:rPr lang="en-US" dirty="0"/>
              <a:t>Mehta D.S.: Mass Communication and journalism in India , Allied Publication., new Delhi</a:t>
            </a:r>
          </a:p>
          <a:p>
            <a:pPr marL="342900" indent="-342900">
              <a:buAutoNum type="arabicPeriod"/>
            </a:pPr>
            <a:r>
              <a:rPr lang="en-US" dirty="0"/>
              <a:t>Understanding Magazine – Roland E. </a:t>
            </a:r>
            <a:r>
              <a:rPr lang="en-US" dirty="0" err="1"/>
              <a:t>Wolsely</a:t>
            </a:r>
            <a:endParaRPr lang="en-US" dirty="0"/>
          </a:p>
        </p:txBody>
      </p:sp>
    </p:spTree>
    <p:extLst>
      <p:ext uri="{BB962C8B-B14F-4D97-AF65-F5344CB8AC3E}">
        <p14:creationId xmlns:p14="http://schemas.microsoft.com/office/powerpoint/2010/main" val="399645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228C0C-F774-4270-99CB-314B07EBFBE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745B92C-4D89-4324-B52D-E1F5F627B790}">
  <ds:schemaRefs>
    <ds:schemaRef ds:uri="http://schemas.microsoft.com/sharepoint/v3/contenttype/forms"/>
  </ds:schemaRefs>
</ds:datastoreItem>
</file>

<file path=customXml/itemProps3.xml><?xml version="1.0" encoding="utf-8"?>
<ds:datastoreItem xmlns:ds="http://schemas.openxmlformats.org/officeDocument/2006/customXml" ds:itemID="{E4487CEA-7875-4327-875F-CA3B32E80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{F4B349FC-C889-4395-9D12-E871830F73C1}tf78438558_wac</Template>
  <TotalTime>0</TotalTime>
  <Words>363</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Courier New</vt:lpstr>
      <vt:lpstr>Garamond</vt:lpstr>
      <vt:lpstr>SavonVTI</vt:lpstr>
      <vt:lpstr>Magazine Journalism</vt:lpstr>
      <vt:lpstr>Paper -303 Magazine Journalism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2020-08-10T03:08:35Z</dcterms:created>
  <dcterms:modified xsi:type="dcterms:W3CDTF">2020-08-10T04:36:18Z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